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Roboto"/>
      <p:regular r:id="rId54"/>
      <p:bold r:id="rId55"/>
      <p:italic r:id="rId56"/>
      <p:boldItalic r:id="rId57"/>
    </p:embeddedFont>
    <p:embeddedFont>
      <p:font typeface="Lexend"/>
      <p:regular r:id="rId58"/>
      <p:bold r:id="rId59"/>
    </p:embeddedFont>
    <p:embeddedFont>
      <p:font typeface="Oswald"/>
      <p:regular r:id="rId60"/>
      <p:bold r:id="rId61"/>
    </p:embeddedFont>
    <p:embeddedFont>
      <p:font typeface="Bree Serif"/>
      <p:regular r:id="rId62"/>
    </p:embeddedFont>
    <p:embeddedFont>
      <p:font typeface="Merriweather"/>
      <p:regular r:id="rId63"/>
      <p:bold r:id="rId64"/>
      <p:italic r:id="rId65"/>
      <p:boldItalic r:id="rId66"/>
    </p:embeddedFont>
    <p:embeddedFont>
      <p:font typeface="Alegreya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Alegreya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BreeSerif-regular.fntdata"/><Relationship Id="rId61" Type="http://schemas.openxmlformats.org/officeDocument/2006/relationships/font" Target="fonts/Oswald-bold.fntdata"/><Relationship Id="rId20" Type="http://schemas.openxmlformats.org/officeDocument/2006/relationships/slide" Target="slides/slide15.xml"/><Relationship Id="rId64" Type="http://schemas.openxmlformats.org/officeDocument/2006/relationships/font" Target="fonts/Merriweather-bold.fntdata"/><Relationship Id="rId63" Type="http://schemas.openxmlformats.org/officeDocument/2006/relationships/font" Target="fonts/Merriweather-regular.fntdata"/><Relationship Id="rId22" Type="http://schemas.openxmlformats.org/officeDocument/2006/relationships/slide" Target="slides/slide17.xml"/><Relationship Id="rId66" Type="http://schemas.openxmlformats.org/officeDocument/2006/relationships/font" Target="fonts/Merriweather-boldItalic.fntdata"/><Relationship Id="rId21" Type="http://schemas.openxmlformats.org/officeDocument/2006/relationships/slide" Target="slides/slide16.xml"/><Relationship Id="rId65" Type="http://schemas.openxmlformats.org/officeDocument/2006/relationships/font" Target="fonts/Merriweather-italic.fntdata"/><Relationship Id="rId24" Type="http://schemas.openxmlformats.org/officeDocument/2006/relationships/slide" Target="slides/slide19.xml"/><Relationship Id="rId68" Type="http://schemas.openxmlformats.org/officeDocument/2006/relationships/font" Target="fonts/Alegreya-bold.fntdata"/><Relationship Id="rId23" Type="http://schemas.openxmlformats.org/officeDocument/2006/relationships/slide" Target="slides/slide18.xml"/><Relationship Id="rId67" Type="http://schemas.openxmlformats.org/officeDocument/2006/relationships/font" Target="fonts/Alegreya-regular.fntdata"/><Relationship Id="rId60" Type="http://schemas.openxmlformats.org/officeDocument/2006/relationships/font" Target="fonts/Oswald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Alegreya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bold.fntdata"/><Relationship Id="rId10" Type="http://schemas.openxmlformats.org/officeDocument/2006/relationships/slide" Target="slides/slide5.xml"/><Relationship Id="rId54" Type="http://schemas.openxmlformats.org/officeDocument/2006/relationships/font" Target="fonts/Roboto-regular.fntdata"/><Relationship Id="rId13" Type="http://schemas.openxmlformats.org/officeDocument/2006/relationships/slide" Target="slides/slide8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-italic.fntdata"/><Relationship Id="rId15" Type="http://schemas.openxmlformats.org/officeDocument/2006/relationships/slide" Target="slides/slide10.xml"/><Relationship Id="rId59" Type="http://schemas.openxmlformats.org/officeDocument/2006/relationships/font" Target="fonts/Lexend-bold.fntdata"/><Relationship Id="rId14" Type="http://schemas.openxmlformats.org/officeDocument/2006/relationships/slide" Target="slides/slide9.xml"/><Relationship Id="rId58" Type="http://schemas.openxmlformats.org/officeDocument/2006/relationships/font" Target="fonts/Lexen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225051b5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225051b5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0841c708272e7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40841c708272e7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25051b5f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225051b5f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25051b5f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25051b5f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25051b5f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25051b5f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25051b5f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225051b5f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25051b5f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225051b5f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4caae095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4caae095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25051b5f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25051b5f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25051b5f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225051b5f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25051b5f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225051b5f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225051b5f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225051b5f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225051b5f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225051b5f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25051b5fd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225051b5fd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25051b5f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225051b5f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25051b5f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225051b5f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225051b5f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225051b5f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25051b5f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225051b5f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225051b5fd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225051b5f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256d85e5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256d85e5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256d85e5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2256d85e5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2256d85e5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2256d85e5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225051b5f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225051b5f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2256d85e5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2256d85e5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256d85e5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2256d85e5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256d85e5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2256d85e5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d768296c3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d768296c3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2256d85e5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2256d85e5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2256d85e5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2256d85e5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is it n here or k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256d85e5b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2256d85e5b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2256d85e5b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2256d85e5b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2256d85e5b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2256d85e5b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d768296c3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d768296c3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25051b5f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225051b5f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d768296c3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d768296c3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d768296c3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d768296c3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d768296c3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d768296c3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40841c708272e7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40841c708272e7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2256d85e5b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2256d85e5b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40841c708272e7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40841c708272e7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2256d85e5b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2256d85e5b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d768296c3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d768296c3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d768296c3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d768296c3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25051b5f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25051b5f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256d85e5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256d85e5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256d85e5b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256d85e5b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26971b18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26971b18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0841c708272e7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0841c708272e7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43.png"/><Relationship Id="rId5" Type="http://schemas.openxmlformats.org/officeDocument/2006/relationships/image" Target="../media/image26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40.png"/><Relationship Id="rId6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55.png"/><Relationship Id="rId6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11" Type="http://schemas.openxmlformats.org/officeDocument/2006/relationships/image" Target="../media/image65.png"/><Relationship Id="rId10" Type="http://schemas.openxmlformats.org/officeDocument/2006/relationships/image" Target="../media/image53.png"/><Relationship Id="rId9" Type="http://schemas.openxmlformats.org/officeDocument/2006/relationships/image" Target="../media/image57.png"/><Relationship Id="rId5" Type="http://schemas.openxmlformats.org/officeDocument/2006/relationships/image" Target="../media/image61.png"/><Relationship Id="rId6" Type="http://schemas.openxmlformats.org/officeDocument/2006/relationships/image" Target="../media/image70.png"/><Relationship Id="rId7" Type="http://schemas.openxmlformats.org/officeDocument/2006/relationships/image" Target="../media/image46.png"/><Relationship Id="rId8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Relationship Id="rId7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Relationship Id="rId4" Type="http://schemas.openxmlformats.org/officeDocument/2006/relationships/image" Target="../media/image71.png"/><Relationship Id="rId5" Type="http://schemas.openxmlformats.org/officeDocument/2006/relationships/image" Target="../media/image64.png"/><Relationship Id="rId6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Relationship Id="rId4" Type="http://schemas.openxmlformats.org/officeDocument/2006/relationships/image" Target="../media/image69.png"/><Relationship Id="rId5" Type="http://schemas.openxmlformats.org/officeDocument/2006/relationships/image" Target="../media/image67.png"/><Relationship Id="rId6" Type="http://schemas.openxmlformats.org/officeDocument/2006/relationships/image" Target="../media/image6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Spectral Clustering</a:t>
            </a:r>
            <a:endParaRPr sz="57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708885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Oriya Dahan, Adi Peisach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951" y="2998975"/>
            <a:ext cx="3553425" cy="199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25" y="500925"/>
            <a:ext cx="37065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Graph Datasets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can convert any data to a graph.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129" name="Google Shape;129;p22"/>
          <p:cNvSpPr txBox="1"/>
          <p:nvPr/>
        </p:nvSpPr>
        <p:spPr>
          <a:xfrm>
            <a:off x="4909675" y="55850"/>
            <a:ext cx="37767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1" lang="en" sz="2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Nearest Neighbours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900" y="821975"/>
            <a:ext cx="2276500" cy="14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4572000" y="2493125"/>
            <a:ext cx="5035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Mutual </a:t>
            </a:r>
            <a:r>
              <a:rPr b="1" lang="en" sz="2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 Nearest Neighbours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775" y="3253725"/>
            <a:ext cx="1991349" cy="17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-609600"/>
            <a:ext cx="83442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Our Dataset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Simple undirected weighted graph: G = (V, E, W)</a:t>
            </a:r>
            <a:endParaRPr sz="2700"/>
          </a:p>
        </p:txBody>
      </p:sp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3031150"/>
            <a:ext cx="8520600" cy="18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Our Goal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Find communities/clusters in the graph</a:t>
            </a:r>
            <a:endParaRPr sz="2700"/>
          </a:p>
        </p:txBody>
      </p:sp>
      <p:cxnSp>
        <p:nvCxnSpPr>
          <p:cNvPr id="139" name="Google Shape;139;p23"/>
          <p:cNvCxnSpPr/>
          <p:nvPr/>
        </p:nvCxnSpPr>
        <p:spPr>
          <a:xfrm flipH="1" rot="10800000">
            <a:off x="-156950" y="1838850"/>
            <a:ext cx="9555300" cy="1262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279050" y="604350"/>
            <a:ext cx="4388400" cy="16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Our Objective</a:t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425" y="604338"/>
            <a:ext cx="4462750" cy="39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279050" y="2396775"/>
            <a:ext cx="3819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Strongly related nodes in the same cluster</a:t>
            </a:r>
            <a:endParaRPr sz="2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Weakly related nodes in a different cluster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279050" y="604350"/>
            <a:ext cx="4388400" cy="16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Our Objective</a:t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425" y="604338"/>
            <a:ext cx="4462750" cy="39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279050" y="2396775"/>
            <a:ext cx="3986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Maximize within-cluster weight</a:t>
            </a:r>
            <a:endParaRPr sz="2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Minimize between-cluster weight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25" y="3485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Objective Function</a:t>
            </a:r>
            <a:endParaRPr b="1" sz="4000"/>
          </a:p>
        </p:txBody>
      </p:sp>
      <p:sp>
        <p:nvSpPr>
          <p:cNvPr id="159" name="Google Shape;159;p26"/>
          <p:cNvSpPr txBox="1"/>
          <p:nvPr>
            <p:ph idx="2" type="body"/>
          </p:nvPr>
        </p:nvSpPr>
        <p:spPr>
          <a:xfrm>
            <a:off x="4254800" y="1505700"/>
            <a:ext cx="4836000" cy="3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Minimizes the within-cluster distance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Doesn’t take into account between-cluster distance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Diminishes with k growing</a:t>
            </a:r>
            <a:endParaRPr sz="2200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4625"/>
            <a:ext cx="3866474" cy="38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25" y="3485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Objective Function</a:t>
            </a:r>
            <a:endParaRPr b="1" sz="4000"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4625"/>
            <a:ext cx="3866474" cy="386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025" y="1565751"/>
            <a:ext cx="4079300" cy="307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25" y="3485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Objective Function</a:t>
            </a:r>
            <a:endParaRPr b="1" sz="4000"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100" y="1823475"/>
            <a:ext cx="6201850" cy="25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25" y="3485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Objective Function - Definitions</a:t>
            </a:r>
            <a:endParaRPr b="1" sz="4000"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5562" l="0" r="0" t="0"/>
          <a:stretch/>
        </p:blipFill>
        <p:spPr>
          <a:xfrm>
            <a:off x="726788" y="1663450"/>
            <a:ext cx="7817675" cy="8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613" y="4172075"/>
            <a:ext cx="2299275" cy="7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3346163" y="4303875"/>
            <a:ext cx="5005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= Sum of all weights where both ends are in C</a:t>
            </a:r>
            <a:endParaRPr sz="2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1600" y="3504200"/>
            <a:ext cx="2179375" cy="6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3438200" y="3554800"/>
            <a:ext cx="5394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= Sum of all weights where at least one end is in C</a:t>
            </a:r>
            <a:endParaRPr sz="2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3775" y="2630962"/>
            <a:ext cx="1995026" cy="7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/>
        </p:nvSpPr>
        <p:spPr>
          <a:xfrm>
            <a:off x="3438200" y="2762763"/>
            <a:ext cx="5394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= Sum of all weights in the graph (volume)</a:t>
            </a:r>
            <a:endParaRPr sz="2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311725" y="3485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Objective Function - Definitions</a:t>
            </a:r>
            <a:endParaRPr b="1" sz="4000"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325" y="2203263"/>
            <a:ext cx="737800" cy="5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 rotWithShape="1">
          <a:blip r:embed="rId4">
            <a:alphaModFix/>
          </a:blip>
          <a:srcRect b="12770" l="0" r="0" t="0"/>
          <a:stretch/>
        </p:blipFill>
        <p:spPr>
          <a:xfrm>
            <a:off x="417225" y="1989677"/>
            <a:ext cx="1898175" cy="9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554" y="3495600"/>
            <a:ext cx="1967966" cy="9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3325" y="3709188"/>
            <a:ext cx="445460" cy="5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2462525" y="2125275"/>
            <a:ext cx="3429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endParaRPr sz="3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2462525" y="3631200"/>
            <a:ext cx="3429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endParaRPr sz="3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6344000" y="2125275"/>
            <a:ext cx="3429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endParaRPr sz="3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6344000" y="3631200"/>
            <a:ext cx="3429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endParaRPr sz="3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2952550" y="2032287"/>
            <a:ext cx="34749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Empirical probability of both ends of an edge being in C</a:t>
            </a:r>
            <a:endParaRPr sz="2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2952550" y="3538212"/>
            <a:ext cx="34749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Empirical probability of one end of an edge being in C</a:t>
            </a:r>
            <a:endParaRPr sz="2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25" y="3485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Objective Function</a:t>
            </a:r>
            <a:endParaRPr b="1" sz="4000"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63" y="1717175"/>
            <a:ext cx="8185276" cy="17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1870050" y="3535550"/>
            <a:ext cx="5403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Maximize within-cluster weight</a:t>
            </a:r>
            <a:endParaRPr sz="2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Minimize between-cluster weight</a:t>
            </a:r>
            <a:endParaRPr/>
          </a:p>
        </p:txBody>
      </p:sp>
      <p:sp>
        <p:nvSpPr>
          <p:cNvPr id="208" name="Google Shape;208;p31"/>
          <p:cNvSpPr/>
          <p:nvPr/>
        </p:nvSpPr>
        <p:spPr>
          <a:xfrm>
            <a:off x="3310925" y="1966200"/>
            <a:ext cx="1845300" cy="11769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5711625" y="1881350"/>
            <a:ext cx="2647500" cy="12789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31"/>
          <p:cNvSpPr/>
          <p:nvPr/>
        </p:nvSpPr>
        <p:spPr>
          <a:xfrm>
            <a:off x="1957375" y="3578175"/>
            <a:ext cx="4630500" cy="4560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1957375" y="4187750"/>
            <a:ext cx="4821600" cy="4560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Graph Datasets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Vertices</a:t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/>
              <a:t>Edges</a:t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/>
              <a:t>Weights</a:t>
            </a:r>
            <a:endParaRPr b="1"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25" y="3485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Objective Function - Edge Cases</a:t>
            </a:r>
            <a:endParaRPr b="1" sz="4000"/>
          </a:p>
        </p:txBody>
      </p:sp>
      <p:grpSp>
        <p:nvGrpSpPr>
          <p:cNvPr id="217" name="Google Shape;217;p32"/>
          <p:cNvGrpSpPr/>
          <p:nvPr/>
        </p:nvGrpSpPr>
        <p:grpSpPr>
          <a:xfrm>
            <a:off x="311721" y="1424265"/>
            <a:ext cx="4602580" cy="959517"/>
            <a:chOff x="479363" y="1717175"/>
            <a:chExt cx="8185276" cy="1709150"/>
          </a:xfrm>
        </p:grpSpPr>
        <p:pic>
          <p:nvPicPr>
            <p:cNvPr id="218" name="Google Shape;21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9363" y="1717175"/>
              <a:ext cx="8185276" cy="170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32"/>
            <p:cNvSpPr/>
            <p:nvPr/>
          </p:nvSpPr>
          <p:spPr>
            <a:xfrm>
              <a:off x="3310925" y="1966200"/>
              <a:ext cx="1845300" cy="11769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5711625" y="1881350"/>
              <a:ext cx="2647500" cy="1278900"/>
            </a:xfrm>
            <a:prstGeom prst="rect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1" name="Google Shape;221;p32"/>
          <p:cNvSpPr txBox="1"/>
          <p:nvPr/>
        </p:nvSpPr>
        <p:spPr>
          <a:xfrm>
            <a:off x="500575" y="2340125"/>
            <a:ext cx="8520600" cy="22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AutoNum type="arabicParenR"/>
            </a:pPr>
            <a:r>
              <a:rPr lang="en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single cluster: </a:t>
            </a:r>
            <a:r>
              <a:rPr lang="en" sz="23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blue</a:t>
            </a:r>
            <a:r>
              <a:rPr lang="en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is maximized (1), </a:t>
            </a:r>
            <a:r>
              <a:rPr lang="en" sz="23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orange</a:t>
            </a:r>
            <a:r>
              <a:rPr lang="en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is maximized too (1)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Total:</a:t>
            </a:r>
            <a:r>
              <a:rPr lang="en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0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AutoNum type="arabicParenR"/>
            </a:pPr>
            <a:r>
              <a:rPr lang="en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cluster for each node: </a:t>
            </a:r>
            <a:r>
              <a:rPr lang="en" sz="23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blue</a:t>
            </a:r>
            <a:r>
              <a:rPr lang="en" sz="2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is minimized (0), </a:t>
            </a:r>
            <a:r>
              <a:rPr lang="en" sz="23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orange</a:t>
            </a:r>
            <a:r>
              <a:rPr lang="en" sz="2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is minimized too (non-negative)</a:t>
            </a:r>
            <a:endParaRPr sz="2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Total:</a:t>
            </a:r>
            <a:r>
              <a:rPr lang="en" sz="2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≤0</a:t>
            </a:r>
            <a:endParaRPr sz="2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11725" y="3485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Objective Function - Edge Cases</a:t>
            </a:r>
            <a:endParaRPr b="1" sz="4000"/>
          </a:p>
        </p:txBody>
      </p:sp>
      <p:grpSp>
        <p:nvGrpSpPr>
          <p:cNvPr id="227" name="Google Shape;227;p33"/>
          <p:cNvGrpSpPr/>
          <p:nvPr/>
        </p:nvGrpSpPr>
        <p:grpSpPr>
          <a:xfrm>
            <a:off x="311721" y="1424265"/>
            <a:ext cx="4602580" cy="959517"/>
            <a:chOff x="479363" y="1717175"/>
            <a:chExt cx="8185276" cy="1709150"/>
          </a:xfrm>
        </p:grpSpPr>
        <p:pic>
          <p:nvPicPr>
            <p:cNvPr id="228" name="Google Shape;228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9363" y="1717175"/>
              <a:ext cx="8185276" cy="170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33"/>
            <p:cNvSpPr/>
            <p:nvPr/>
          </p:nvSpPr>
          <p:spPr>
            <a:xfrm>
              <a:off x="3310925" y="1966200"/>
              <a:ext cx="1845300" cy="11769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5711625" y="1881350"/>
              <a:ext cx="2647500" cy="1278900"/>
            </a:xfrm>
            <a:prstGeom prst="rect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1" name="Google Shape;231;p33"/>
          <p:cNvSpPr txBox="1"/>
          <p:nvPr/>
        </p:nvSpPr>
        <p:spPr>
          <a:xfrm>
            <a:off x="500575" y="2340125"/>
            <a:ext cx="8520600" cy="22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3)	</a:t>
            </a:r>
            <a:endParaRPr sz="2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1056575" y="2383775"/>
            <a:ext cx="78606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 edges between clusters: </a:t>
            </a:r>
            <a:r>
              <a:rPr lang="en" sz="23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blue</a:t>
            </a:r>
            <a:r>
              <a:rPr lang="en" sz="2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is maximized (1) </a:t>
            </a:r>
            <a:r>
              <a:rPr lang="en" sz="23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orange</a:t>
            </a:r>
            <a:r>
              <a:rPr lang="en" sz="2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is minimized.</a:t>
            </a:r>
            <a:endParaRPr sz="2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Total:</a:t>
            </a:r>
            <a:r>
              <a:rPr lang="en" sz="2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close to 1</a:t>
            </a:r>
            <a:endParaRPr sz="2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311725" y="3485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Objective Function - Example</a:t>
            </a:r>
            <a:endParaRPr b="1" sz="4000"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550" y="1477175"/>
            <a:ext cx="4402875" cy="34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/>
          <p:nvPr/>
        </p:nvSpPr>
        <p:spPr>
          <a:xfrm>
            <a:off x="2473125" y="3875125"/>
            <a:ext cx="2110425" cy="1219600"/>
          </a:xfrm>
          <a:custGeom>
            <a:rect b="b" l="l" r="r" t="t"/>
            <a:pathLst>
              <a:path extrusionOk="0" h="48784" w="84417">
                <a:moveTo>
                  <a:pt x="0" y="14847"/>
                </a:moveTo>
                <a:lnTo>
                  <a:pt x="39027" y="0"/>
                </a:lnTo>
                <a:lnTo>
                  <a:pt x="84417" y="8908"/>
                </a:lnTo>
                <a:lnTo>
                  <a:pt x="56419" y="45390"/>
                </a:lnTo>
                <a:lnTo>
                  <a:pt x="848" y="48784"/>
                </a:lnTo>
                <a:close/>
              </a:path>
            </a:pathLst>
          </a:cu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0" name="Google Shape;240;p34"/>
          <p:cNvSpPr/>
          <p:nvPr/>
        </p:nvSpPr>
        <p:spPr>
          <a:xfrm>
            <a:off x="4838075" y="3228200"/>
            <a:ext cx="1792275" cy="954455"/>
          </a:xfrm>
          <a:custGeom>
            <a:rect b="b" l="l" r="r" t="t"/>
            <a:pathLst>
              <a:path extrusionOk="0" h="36058" w="71691">
                <a:moveTo>
                  <a:pt x="0" y="1697"/>
                </a:moveTo>
                <a:lnTo>
                  <a:pt x="12302" y="36058"/>
                </a:lnTo>
                <a:lnTo>
                  <a:pt x="64479" y="32664"/>
                </a:lnTo>
                <a:lnTo>
                  <a:pt x="71691" y="0"/>
                </a:lnTo>
                <a:close/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1" name="Google Shape;241;p34"/>
          <p:cNvSpPr/>
          <p:nvPr/>
        </p:nvSpPr>
        <p:spPr>
          <a:xfrm>
            <a:off x="1995900" y="1477175"/>
            <a:ext cx="1855900" cy="1686200"/>
          </a:xfrm>
          <a:custGeom>
            <a:rect b="b" l="l" r="r" t="t"/>
            <a:pathLst>
              <a:path extrusionOk="0" h="67448" w="74236">
                <a:moveTo>
                  <a:pt x="0" y="58116"/>
                </a:moveTo>
                <a:lnTo>
                  <a:pt x="27574" y="67448"/>
                </a:lnTo>
                <a:lnTo>
                  <a:pt x="74236" y="46238"/>
                </a:lnTo>
                <a:lnTo>
                  <a:pt x="51754" y="0"/>
                </a:lnTo>
                <a:lnTo>
                  <a:pt x="1697" y="22058"/>
                </a:lnTo>
                <a:close/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311700" y="1505700"/>
            <a:ext cx="8280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+"/>
            </a:pPr>
            <a:r>
              <a:rPr lang="en" sz="2500"/>
              <a:t>Has been shown to correlate well with better clusterings.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+"/>
            </a:pPr>
            <a:r>
              <a:rPr lang="en" sz="2500"/>
              <a:t>In real world generally range from 0.3 to 0.7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+"/>
            </a:pPr>
            <a:r>
              <a:rPr lang="en" sz="2500"/>
              <a:t>Directly indicates the number of clusters</a:t>
            </a:r>
            <a:endParaRPr sz="2500"/>
          </a:p>
        </p:txBody>
      </p:sp>
      <p:sp>
        <p:nvSpPr>
          <p:cNvPr id="247" name="Google Shape;247;p35"/>
          <p:cNvSpPr txBox="1"/>
          <p:nvPr>
            <p:ph type="title"/>
          </p:nvPr>
        </p:nvSpPr>
        <p:spPr>
          <a:xfrm>
            <a:off x="311725" y="3485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Objective Function</a:t>
            </a:r>
            <a:endParaRPr b="1" sz="4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311750" y="831175"/>
            <a:ext cx="81852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Approximation Problems</a:t>
            </a:r>
            <a:endParaRPr sz="6000"/>
          </a:p>
        </p:txBody>
      </p: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269275" y="2422300"/>
            <a:ext cx="8747100" cy="26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Bree Serif"/>
              <a:buAutoNum type="arabicPeriod"/>
            </a:pPr>
            <a:r>
              <a:rPr lang="en" sz="2100">
                <a:latin typeface="Bree Serif"/>
                <a:ea typeface="Bree Serif"/>
                <a:cs typeface="Bree Serif"/>
                <a:sym typeface="Bree Serif"/>
              </a:rPr>
              <a:t>Reformulate the problem as a discrete problem. Might be NP-C.</a:t>
            </a:r>
            <a:endParaRPr sz="21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Bree Serif"/>
              <a:buAutoNum type="arabicPeriod"/>
            </a:pPr>
            <a:r>
              <a:rPr lang="en" sz="2100">
                <a:latin typeface="Bree Serif"/>
                <a:ea typeface="Bree Serif"/>
                <a:cs typeface="Bree Serif"/>
                <a:sym typeface="Bree Serif"/>
              </a:rPr>
              <a:t>Relax the problem to a continuous problem which is solvable.</a:t>
            </a:r>
            <a:endParaRPr sz="21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Bree Serif"/>
              <a:buAutoNum type="arabicPeriod"/>
            </a:pPr>
            <a:r>
              <a:rPr lang="en" sz="2100">
                <a:latin typeface="Bree Serif"/>
                <a:ea typeface="Bree Serif"/>
                <a:cs typeface="Bree Serif"/>
                <a:sym typeface="Bree Serif"/>
              </a:rPr>
              <a:t>Convert the continuous solution into a discrete solution efficiently.</a:t>
            </a:r>
            <a:endParaRPr sz="21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54" name="Google Shape;254;p36"/>
          <p:cNvSpPr/>
          <p:nvPr/>
        </p:nvSpPr>
        <p:spPr>
          <a:xfrm>
            <a:off x="403150" y="2008625"/>
            <a:ext cx="678600" cy="159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/>
          <p:nvPr/>
        </p:nvSpPr>
        <p:spPr>
          <a:xfrm>
            <a:off x="392550" y="895075"/>
            <a:ext cx="678600" cy="159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7"/>
          <p:cNvSpPr txBox="1"/>
          <p:nvPr>
            <p:ph type="title"/>
          </p:nvPr>
        </p:nvSpPr>
        <p:spPr>
          <a:xfrm>
            <a:off x="301150" y="93800"/>
            <a:ext cx="8185200" cy="8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Discrete problem</a:t>
            </a:r>
            <a:endParaRPr sz="4000"/>
          </a:p>
        </p:txBody>
      </p:sp>
      <p:sp>
        <p:nvSpPr>
          <p:cNvPr id="261" name="Google Shape;261;p37"/>
          <p:cNvSpPr txBox="1"/>
          <p:nvPr/>
        </p:nvSpPr>
        <p:spPr>
          <a:xfrm>
            <a:off x="392550" y="1711925"/>
            <a:ext cx="80583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</a:rPr>
              <a:t>An </a:t>
            </a:r>
            <a:r>
              <a:rPr b="1" lang="en" sz="2000">
                <a:solidFill>
                  <a:schemeClr val="accent3"/>
                </a:solidFill>
              </a:rPr>
              <a:t>assignment matrix</a:t>
            </a:r>
            <a:r>
              <a:rPr lang="en" sz="2000">
                <a:solidFill>
                  <a:schemeClr val="accent3"/>
                </a:solidFill>
              </a:rPr>
              <a:t> is a binary n x k matrix representing the membership of data points to clusters. </a:t>
            </a:r>
            <a:endParaRPr sz="20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392550" y="3042750"/>
            <a:ext cx="805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</a:rPr>
              <a:t>Xij  = 	1, if the i-th data point is assigned to the j-th cluster,</a:t>
            </a:r>
            <a:endParaRPr sz="2000">
              <a:solidFill>
                <a:schemeClr val="accent3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</a:rPr>
              <a:t>0, otherwise.</a:t>
            </a:r>
            <a:endParaRPr/>
          </a:p>
        </p:txBody>
      </p:sp>
      <p:sp>
        <p:nvSpPr>
          <p:cNvPr id="263" name="Google Shape;263;p37"/>
          <p:cNvSpPr txBox="1"/>
          <p:nvPr/>
        </p:nvSpPr>
        <p:spPr>
          <a:xfrm>
            <a:off x="1071150" y="3042750"/>
            <a:ext cx="33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{</a:t>
            </a:r>
            <a:endParaRPr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/>
          <p:nvPr/>
        </p:nvSpPr>
        <p:spPr>
          <a:xfrm>
            <a:off x="0" y="1110900"/>
            <a:ext cx="9156600" cy="403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0" y="1231675"/>
            <a:ext cx="5165945" cy="379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/>
          <p:nvPr/>
        </p:nvSpPr>
        <p:spPr>
          <a:xfrm>
            <a:off x="392550" y="895075"/>
            <a:ext cx="678600" cy="159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8"/>
          <p:cNvSpPr txBox="1"/>
          <p:nvPr>
            <p:ph type="title"/>
          </p:nvPr>
        </p:nvSpPr>
        <p:spPr>
          <a:xfrm>
            <a:off x="301150" y="93800"/>
            <a:ext cx="8185200" cy="8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Discrete problem</a:t>
            </a:r>
            <a:endParaRPr sz="4000"/>
          </a:p>
        </p:txBody>
      </p:sp>
      <p:sp>
        <p:nvSpPr>
          <p:cNvPr id="272" name="Google Shape;272;p38"/>
          <p:cNvSpPr/>
          <p:nvPr/>
        </p:nvSpPr>
        <p:spPr>
          <a:xfrm rot="515131">
            <a:off x="4314247" y="1839561"/>
            <a:ext cx="801529" cy="1105334"/>
          </a:xfrm>
          <a:custGeom>
            <a:rect b="b" l="l" r="r" t="t"/>
            <a:pathLst>
              <a:path extrusionOk="0" h="39027" w="28422">
                <a:moveTo>
                  <a:pt x="0" y="5515"/>
                </a:moveTo>
                <a:lnTo>
                  <a:pt x="6363" y="39027"/>
                </a:lnTo>
                <a:lnTo>
                  <a:pt x="28422" y="33512"/>
                </a:lnTo>
                <a:lnTo>
                  <a:pt x="20786" y="0"/>
                </a:lnTo>
                <a:close/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Google Shape;273;p38"/>
          <p:cNvSpPr/>
          <p:nvPr/>
        </p:nvSpPr>
        <p:spPr>
          <a:xfrm>
            <a:off x="757575" y="3192600"/>
            <a:ext cx="1521187" cy="1461208"/>
          </a:xfrm>
          <a:custGeom>
            <a:rect b="b" l="l" r="r" t="t"/>
            <a:pathLst>
              <a:path extrusionOk="0" h="51329" w="53450">
                <a:moveTo>
                  <a:pt x="40724" y="0"/>
                </a:moveTo>
                <a:lnTo>
                  <a:pt x="0" y="35633"/>
                </a:lnTo>
                <a:lnTo>
                  <a:pt x="7211" y="51329"/>
                </a:lnTo>
                <a:lnTo>
                  <a:pt x="53450" y="45814"/>
                </a:lnTo>
                <a:lnTo>
                  <a:pt x="51753" y="1273"/>
                </a:lnTo>
                <a:close/>
              </a:path>
            </a:pathLst>
          </a:cu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4" name="Google Shape;274;p38"/>
          <p:cNvSpPr txBox="1"/>
          <p:nvPr/>
        </p:nvSpPr>
        <p:spPr>
          <a:xfrm>
            <a:off x="240150" y="1117675"/>
            <a:ext cx="6216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sz="2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8"/>
          <p:cNvSpPr/>
          <p:nvPr/>
        </p:nvSpPr>
        <p:spPr>
          <a:xfrm>
            <a:off x="0" y="1231674"/>
            <a:ext cx="2014436" cy="1461203"/>
          </a:xfrm>
          <a:custGeom>
            <a:rect b="b" l="l" r="r" t="t"/>
            <a:pathLst>
              <a:path extrusionOk="0" h="48784" w="72540">
                <a:moveTo>
                  <a:pt x="10606" y="48784"/>
                </a:moveTo>
                <a:lnTo>
                  <a:pt x="72540" y="26301"/>
                </a:lnTo>
                <a:lnTo>
                  <a:pt x="58541" y="0"/>
                </a:lnTo>
                <a:lnTo>
                  <a:pt x="19938" y="8060"/>
                </a:lnTo>
                <a:lnTo>
                  <a:pt x="0" y="32664"/>
                </a:lnTo>
                <a:close/>
              </a:path>
            </a:pathLst>
          </a:cu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" name="Google Shape;276;p38"/>
          <p:cNvSpPr txBox="1"/>
          <p:nvPr/>
        </p:nvSpPr>
        <p:spPr>
          <a:xfrm>
            <a:off x="4343775" y="1533800"/>
            <a:ext cx="7857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sz="20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38"/>
          <p:cNvSpPr txBox="1"/>
          <p:nvPr/>
        </p:nvSpPr>
        <p:spPr>
          <a:xfrm>
            <a:off x="1245975" y="3119825"/>
            <a:ext cx="543000" cy="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20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38"/>
          <p:cNvSpPr txBox="1"/>
          <p:nvPr/>
        </p:nvSpPr>
        <p:spPr>
          <a:xfrm>
            <a:off x="7143750" y="350050"/>
            <a:ext cx="20145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38"/>
          <p:cNvSpPr txBox="1"/>
          <p:nvPr/>
        </p:nvSpPr>
        <p:spPr>
          <a:xfrm>
            <a:off x="5952975" y="1219725"/>
            <a:ext cx="3067200" cy="3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1	2	3</a:t>
            </a:r>
            <a:endParaRPr sz="2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	1	0	0</a:t>
            </a:r>
            <a:endParaRPr sz="2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	0	1	0</a:t>
            </a:r>
            <a:endParaRPr sz="2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	0	0	1</a:t>
            </a:r>
            <a:endParaRPr sz="2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	0	1	0</a:t>
            </a:r>
            <a:endParaRPr sz="2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	0	0	1</a:t>
            </a:r>
            <a:endParaRPr sz="2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	1	0	0</a:t>
            </a:r>
            <a:endParaRPr sz="2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	0	0	1</a:t>
            </a:r>
            <a:endParaRPr sz="2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	1	0	0</a:t>
            </a:r>
            <a:endParaRPr sz="2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38"/>
          <p:cNvSpPr/>
          <p:nvPr/>
        </p:nvSpPr>
        <p:spPr>
          <a:xfrm>
            <a:off x="6374475" y="1711600"/>
            <a:ext cx="421500" cy="3151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8"/>
          <p:cNvSpPr/>
          <p:nvPr/>
        </p:nvSpPr>
        <p:spPr>
          <a:xfrm>
            <a:off x="6795975" y="1711600"/>
            <a:ext cx="480000" cy="3151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38"/>
          <p:cNvSpPr/>
          <p:nvPr/>
        </p:nvSpPr>
        <p:spPr>
          <a:xfrm>
            <a:off x="7275825" y="1711700"/>
            <a:ext cx="421500" cy="3151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type="title"/>
          </p:nvPr>
        </p:nvSpPr>
        <p:spPr>
          <a:xfrm>
            <a:off x="311725" y="3485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Discrete Problem</a:t>
            </a:r>
            <a:endParaRPr b="1"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/>
          </a:p>
        </p:txBody>
      </p:sp>
      <p:grpSp>
        <p:nvGrpSpPr>
          <p:cNvPr id="288" name="Google Shape;288;p39"/>
          <p:cNvGrpSpPr/>
          <p:nvPr/>
        </p:nvGrpSpPr>
        <p:grpSpPr>
          <a:xfrm>
            <a:off x="161200" y="1527125"/>
            <a:ext cx="7493151" cy="732550"/>
            <a:chOff x="161200" y="1527125"/>
            <a:chExt cx="7493151" cy="732550"/>
          </a:xfrm>
        </p:grpSpPr>
        <p:pic>
          <p:nvPicPr>
            <p:cNvPr id="289" name="Google Shape;289;p39"/>
            <p:cNvPicPr preferRelativeResize="0"/>
            <p:nvPr/>
          </p:nvPicPr>
          <p:blipFill rotWithShape="1">
            <a:blip r:embed="rId3">
              <a:alphaModFix/>
            </a:blip>
            <a:srcRect b="63722" l="25505" r="948" t="0"/>
            <a:stretch/>
          </p:blipFill>
          <p:spPr>
            <a:xfrm>
              <a:off x="161200" y="1527125"/>
              <a:ext cx="4581425" cy="36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9"/>
            <p:cNvPicPr preferRelativeResize="0"/>
            <p:nvPr/>
          </p:nvPicPr>
          <p:blipFill rotWithShape="1">
            <a:blip r:embed="rId3">
              <a:alphaModFix/>
            </a:blip>
            <a:srcRect b="35540" l="1224" r="52033" t="30879"/>
            <a:stretch/>
          </p:blipFill>
          <p:spPr>
            <a:xfrm>
              <a:off x="4742625" y="1527125"/>
              <a:ext cx="2911726" cy="339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9"/>
            <p:cNvPicPr preferRelativeResize="0"/>
            <p:nvPr/>
          </p:nvPicPr>
          <p:blipFill rotWithShape="1">
            <a:blip r:embed="rId3">
              <a:alphaModFix/>
            </a:blip>
            <a:srcRect b="0" l="1195" r="63424" t="63722"/>
            <a:stretch/>
          </p:blipFill>
          <p:spPr>
            <a:xfrm>
              <a:off x="3385175" y="1893400"/>
              <a:ext cx="2203900" cy="36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9"/>
            <p:cNvPicPr preferRelativeResize="0"/>
            <p:nvPr/>
          </p:nvPicPr>
          <p:blipFill rotWithShape="1">
            <a:blip r:embed="rId3">
              <a:alphaModFix/>
            </a:blip>
            <a:srcRect b="32838" l="47979" r="944" t="30883"/>
            <a:stretch/>
          </p:blipFill>
          <p:spPr>
            <a:xfrm>
              <a:off x="161200" y="1893400"/>
              <a:ext cx="3181550" cy="366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3" name="Google Shape;2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175" y="2747750"/>
            <a:ext cx="2007900" cy="1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7975" y="2747750"/>
            <a:ext cx="2197775" cy="171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39"/>
          <p:cNvCxnSpPr/>
          <p:nvPr/>
        </p:nvCxnSpPr>
        <p:spPr>
          <a:xfrm>
            <a:off x="3899121" y="3492788"/>
            <a:ext cx="895800" cy="10800"/>
          </a:xfrm>
          <a:prstGeom prst="straightConnector1">
            <a:avLst/>
          </a:prstGeom>
          <a:noFill/>
          <a:ln cap="flat" cmpd="sng" w="76200">
            <a:solidFill>
              <a:srgbClr val="21212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>
            <p:ph type="title"/>
          </p:nvPr>
        </p:nvSpPr>
        <p:spPr>
          <a:xfrm>
            <a:off x="311725" y="3485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Discrete Problem</a:t>
            </a:r>
            <a:endParaRPr b="1"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/>
          </a:p>
        </p:txBody>
      </p:sp>
      <p:pic>
        <p:nvPicPr>
          <p:cNvPr id="301" name="Google Shape;3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837" y="1548350"/>
            <a:ext cx="4334325" cy="8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675" y="2571750"/>
            <a:ext cx="5618374" cy="10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6350" y="3989025"/>
            <a:ext cx="3629025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0"/>
          <p:cNvSpPr txBox="1"/>
          <p:nvPr/>
        </p:nvSpPr>
        <p:spPr>
          <a:xfrm>
            <a:off x="3340950" y="3599400"/>
            <a:ext cx="43344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d</a:t>
            </a:r>
            <a:r>
              <a:rPr lang="en" sz="1500">
                <a:latin typeface="Lexend"/>
                <a:ea typeface="Lexend"/>
                <a:cs typeface="Lexend"/>
                <a:sym typeface="Lexend"/>
              </a:rPr>
              <a:t> := the diagonal of D matrix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311725" y="3485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Discrete Problem</a:t>
            </a:r>
            <a:endParaRPr b="1"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/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350" y="1398225"/>
            <a:ext cx="362902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6650" y="3343100"/>
            <a:ext cx="1476505" cy="4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6642" y="2486900"/>
            <a:ext cx="4010758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 rotWithShape="1">
          <a:blip r:embed="rId6">
            <a:alphaModFix/>
          </a:blip>
          <a:srcRect b="0" l="8966" r="0" t="0"/>
          <a:stretch/>
        </p:blipFill>
        <p:spPr>
          <a:xfrm>
            <a:off x="2607150" y="3575575"/>
            <a:ext cx="3779275" cy="9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6425" y="2018100"/>
            <a:ext cx="2254275" cy="7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Graph Datasets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Social Networks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644675" y="500925"/>
            <a:ext cx="4499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Vertices </a:t>
            </a:r>
            <a:r>
              <a:rPr lang="en" sz="2000"/>
              <a:t>users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/>
              <a:t>Edges </a:t>
            </a:r>
            <a:r>
              <a:rPr lang="en" sz="2000"/>
              <a:t>connections (likes, follows…)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/>
              <a:t>Weights</a:t>
            </a:r>
            <a:r>
              <a:rPr lang="en" sz="2000"/>
              <a:t> number of likes</a:t>
            </a:r>
            <a:endParaRPr sz="200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025" y="2114700"/>
            <a:ext cx="2771425" cy="2859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 txBox="1"/>
          <p:nvPr>
            <p:ph type="title"/>
          </p:nvPr>
        </p:nvSpPr>
        <p:spPr>
          <a:xfrm>
            <a:off x="311725" y="3485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Discrete Problem</a:t>
            </a:r>
            <a:endParaRPr b="1"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/>
          </a:p>
        </p:txBody>
      </p:sp>
      <p:pic>
        <p:nvPicPr>
          <p:cNvPr id="320" name="Google Shape;320;p42"/>
          <p:cNvPicPr preferRelativeResize="0"/>
          <p:nvPr/>
        </p:nvPicPr>
        <p:blipFill rotWithShape="1">
          <a:blip r:embed="rId3">
            <a:alphaModFix/>
          </a:blip>
          <a:srcRect b="0" l="8966" r="0" t="0"/>
          <a:stretch/>
        </p:blipFill>
        <p:spPr>
          <a:xfrm>
            <a:off x="2607150" y="1365775"/>
            <a:ext cx="3779275" cy="9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2"/>
          <p:cNvPicPr preferRelativeResize="0"/>
          <p:nvPr/>
        </p:nvPicPr>
        <p:blipFill rotWithShape="1">
          <a:blip r:embed="rId4">
            <a:alphaModFix/>
          </a:blip>
          <a:srcRect b="12265" l="0" r="0" t="0"/>
          <a:stretch/>
        </p:blipFill>
        <p:spPr>
          <a:xfrm>
            <a:off x="88775" y="2476300"/>
            <a:ext cx="4259925" cy="4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8415" y="3210925"/>
            <a:ext cx="4136750" cy="14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2"/>
          <p:cNvPicPr preferRelativeResize="0"/>
          <p:nvPr/>
        </p:nvPicPr>
        <p:blipFill rotWithShape="1">
          <a:blip r:embed="rId6">
            <a:alphaModFix/>
          </a:blip>
          <a:srcRect b="0" l="0" r="3138" t="0"/>
          <a:stretch/>
        </p:blipFill>
        <p:spPr>
          <a:xfrm>
            <a:off x="811175" y="3896325"/>
            <a:ext cx="1566500" cy="3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type="title"/>
          </p:nvPr>
        </p:nvSpPr>
        <p:spPr>
          <a:xfrm>
            <a:off x="311725" y="3485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Discrete Problem</a:t>
            </a:r>
            <a:endParaRPr b="1"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/>
          </a:p>
        </p:txBody>
      </p:sp>
      <p:pic>
        <p:nvPicPr>
          <p:cNvPr id="329" name="Google Shape;3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125" y="2790200"/>
            <a:ext cx="6129750" cy="8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3"/>
          <p:cNvPicPr preferRelativeResize="0"/>
          <p:nvPr/>
        </p:nvPicPr>
        <p:blipFill rotWithShape="1">
          <a:blip r:embed="rId4">
            <a:alphaModFix/>
          </a:blip>
          <a:srcRect b="0" l="0" r="39209" t="63404"/>
          <a:stretch/>
        </p:blipFill>
        <p:spPr>
          <a:xfrm>
            <a:off x="3013550" y="1637450"/>
            <a:ext cx="3116908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7125" y="3762925"/>
            <a:ext cx="629602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3"/>
          <p:cNvSpPr txBox="1"/>
          <p:nvPr/>
        </p:nvSpPr>
        <p:spPr>
          <a:xfrm rot="1648525">
            <a:off x="1688470" y="2483639"/>
            <a:ext cx="6231903" cy="22060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NP-Complete</a:t>
            </a:r>
            <a:endParaRPr b="1" sz="70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p44"/>
          <p:cNvCxnSpPr/>
          <p:nvPr/>
        </p:nvCxnSpPr>
        <p:spPr>
          <a:xfrm flipH="1" rot="10800000">
            <a:off x="-156950" y="1838850"/>
            <a:ext cx="9555300" cy="1262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8" name="Google Shape;3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500" y="3260475"/>
            <a:ext cx="2112085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666" y="3260473"/>
            <a:ext cx="1563584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4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D9D9D9"/>
                </a:solidFill>
              </a:rPr>
              <a:t>Spectral Relaxation</a:t>
            </a:r>
            <a:endParaRPr sz="5000">
              <a:solidFill>
                <a:srgbClr val="D9D9D9"/>
              </a:solidFill>
            </a:endParaRPr>
          </a:p>
        </p:txBody>
      </p:sp>
      <p:cxnSp>
        <p:nvCxnSpPr>
          <p:cNvPr id="341" name="Google Shape;341;p44"/>
          <p:cNvCxnSpPr/>
          <p:nvPr/>
        </p:nvCxnSpPr>
        <p:spPr>
          <a:xfrm>
            <a:off x="4172796" y="3724663"/>
            <a:ext cx="895800" cy="10800"/>
          </a:xfrm>
          <a:prstGeom prst="straightConnector1">
            <a:avLst/>
          </a:prstGeom>
          <a:noFill/>
          <a:ln cap="flat" cmpd="sng" w="76200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418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00">
                <a:solidFill>
                  <a:srgbClr val="D9D9D9"/>
                </a:solidFill>
              </a:rPr>
              <a:t>Eigenvectors and E</a:t>
            </a:r>
            <a:r>
              <a:rPr lang="en" sz="4300">
                <a:solidFill>
                  <a:srgbClr val="D9D9D9"/>
                </a:solidFill>
              </a:rPr>
              <a:t>igenvalues</a:t>
            </a:r>
            <a:endParaRPr sz="4300">
              <a:solidFill>
                <a:srgbClr val="D9D9D9"/>
              </a:solidFill>
            </a:endParaRPr>
          </a:p>
        </p:txBody>
      </p:sp>
      <p:cxnSp>
        <p:nvCxnSpPr>
          <p:cNvPr id="347" name="Google Shape;347;p45"/>
          <p:cNvCxnSpPr/>
          <p:nvPr/>
        </p:nvCxnSpPr>
        <p:spPr>
          <a:xfrm flipH="1" rot="10800000">
            <a:off x="-156950" y="1838850"/>
            <a:ext cx="9555300" cy="1262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8" name="Google Shape;3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100" y="3297375"/>
            <a:ext cx="3454525" cy="11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/>
          <p:nvPr/>
        </p:nvSpPr>
        <p:spPr>
          <a:xfrm>
            <a:off x="0" y="0"/>
            <a:ext cx="3215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46"/>
          <p:cNvSpPr/>
          <p:nvPr/>
        </p:nvSpPr>
        <p:spPr>
          <a:xfrm>
            <a:off x="3215400" y="14850"/>
            <a:ext cx="5928300" cy="5128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5" name="Google Shape;355;p46"/>
          <p:cNvPicPr preferRelativeResize="0"/>
          <p:nvPr/>
        </p:nvPicPr>
        <p:blipFill rotWithShape="1">
          <a:blip r:embed="rId3">
            <a:alphaModFix/>
          </a:blip>
          <a:srcRect b="80948" l="0" r="0" t="0"/>
          <a:stretch/>
        </p:blipFill>
        <p:spPr>
          <a:xfrm>
            <a:off x="3366950" y="1146175"/>
            <a:ext cx="5743276" cy="512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46"/>
          <p:cNvGrpSpPr/>
          <p:nvPr/>
        </p:nvGrpSpPr>
        <p:grpSpPr>
          <a:xfrm>
            <a:off x="154325" y="1659000"/>
            <a:ext cx="2906750" cy="1165850"/>
            <a:chOff x="154325" y="2344800"/>
            <a:chExt cx="2906750" cy="1165850"/>
          </a:xfrm>
        </p:grpSpPr>
        <p:pic>
          <p:nvPicPr>
            <p:cNvPr id="357" name="Google Shape;357;p46"/>
            <p:cNvPicPr preferRelativeResize="0"/>
            <p:nvPr/>
          </p:nvPicPr>
          <p:blipFill rotWithShape="1">
            <a:blip r:embed="rId4">
              <a:alphaModFix/>
            </a:blip>
            <a:srcRect b="0" l="0" r="38740" t="0"/>
            <a:stretch/>
          </p:blipFill>
          <p:spPr>
            <a:xfrm>
              <a:off x="154325" y="2344800"/>
              <a:ext cx="2906750" cy="643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50000"/>
                </a:srgbClr>
              </a:outerShdw>
            </a:effectLst>
          </p:spPr>
        </p:pic>
        <p:pic>
          <p:nvPicPr>
            <p:cNvPr id="358" name="Google Shape;358;p46"/>
            <p:cNvPicPr preferRelativeResize="0"/>
            <p:nvPr/>
          </p:nvPicPr>
          <p:blipFill rotWithShape="1">
            <a:blip r:embed="rId4">
              <a:alphaModFix/>
            </a:blip>
            <a:srcRect b="22594" l="61779" r="0" t="0"/>
            <a:stretch/>
          </p:blipFill>
          <p:spPr>
            <a:xfrm>
              <a:off x="665949" y="2928050"/>
              <a:ext cx="2122100" cy="5826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359" name="Google Shape;359;p46"/>
          <p:cNvPicPr preferRelativeResize="0"/>
          <p:nvPr/>
        </p:nvPicPr>
        <p:blipFill rotWithShape="1">
          <a:blip r:embed="rId3">
            <a:alphaModFix/>
          </a:blip>
          <a:srcRect b="71092" l="0" r="0" t="16290"/>
          <a:stretch/>
        </p:blipFill>
        <p:spPr>
          <a:xfrm>
            <a:off x="3366950" y="1584401"/>
            <a:ext cx="5743276" cy="3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6"/>
          <p:cNvPicPr preferRelativeResize="0"/>
          <p:nvPr/>
        </p:nvPicPr>
        <p:blipFill rotWithShape="1">
          <a:blip r:embed="rId3">
            <a:alphaModFix/>
          </a:blip>
          <a:srcRect b="49015" l="0" r="0" t="28905"/>
          <a:stretch/>
        </p:blipFill>
        <p:spPr>
          <a:xfrm>
            <a:off x="3366950" y="1923775"/>
            <a:ext cx="5743276" cy="5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6"/>
          <p:cNvPicPr preferRelativeResize="0"/>
          <p:nvPr/>
        </p:nvPicPr>
        <p:blipFill rotWithShape="1">
          <a:blip r:embed="rId3">
            <a:alphaModFix/>
          </a:blip>
          <a:srcRect b="0" l="0" r="0" t="52996"/>
          <a:stretch/>
        </p:blipFill>
        <p:spPr>
          <a:xfrm>
            <a:off x="3366950" y="2571754"/>
            <a:ext cx="5743276" cy="12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6"/>
          <p:cNvSpPr txBox="1"/>
          <p:nvPr>
            <p:ph idx="4294967295" type="title"/>
          </p:nvPr>
        </p:nvSpPr>
        <p:spPr>
          <a:xfrm>
            <a:off x="163250" y="814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Lagrange Multipliers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/>
          <p:nvPr/>
        </p:nvSpPr>
        <p:spPr>
          <a:xfrm>
            <a:off x="3215400" y="0"/>
            <a:ext cx="5928600" cy="1637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47"/>
          <p:cNvSpPr/>
          <p:nvPr/>
        </p:nvSpPr>
        <p:spPr>
          <a:xfrm>
            <a:off x="0" y="0"/>
            <a:ext cx="3215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47"/>
          <p:cNvSpPr txBox="1"/>
          <p:nvPr>
            <p:ph idx="4294967295" type="title"/>
          </p:nvPr>
        </p:nvSpPr>
        <p:spPr>
          <a:xfrm>
            <a:off x="163250" y="814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Lagrange Multipliers</a:t>
            </a:r>
            <a:endParaRPr sz="4000">
              <a:solidFill>
                <a:schemeClr val="lt1"/>
              </a:solidFill>
            </a:endParaRPr>
          </a:p>
        </p:txBody>
      </p:sp>
      <p:pic>
        <p:nvPicPr>
          <p:cNvPr id="370" name="Google Shape;370;p47"/>
          <p:cNvPicPr preferRelativeResize="0"/>
          <p:nvPr/>
        </p:nvPicPr>
        <p:blipFill rotWithShape="1">
          <a:blip r:embed="rId3">
            <a:alphaModFix/>
          </a:blip>
          <a:srcRect b="71092" l="0" r="23082" t="16290"/>
          <a:stretch/>
        </p:blipFill>
        <p:spPr>
          <a:xfrm>
            <a:off x="3280650" y="515225"/>
            <a:ext cx="5798099" cy="445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47"/>
          <p:cNvGrpSpPr/>
          <p:nvPr/>
        </p:nvGrpSpPr>
        <p:grpSpPr>
          <a:xfrm>
            <a:off x="154325" y="1659000"/>
            <a:ext cx="2906750" cy="1165850"/>
            <a:chOff x="154325" y="2344800"/>
            <a:chExt cx="2906750" cy="1165850"/>
          </a:xfrm>
        </p:grpSpPr>
        <p:pic>
          <p:nvPicPr>
            <p:cNvPr id="372" name="Google Shape;372;p47"/>
            <p:cNvPicPr preferRelativeResize="0"/>
            <p:nvPr/>
          </p:nvPicPr>
          <p:blipFill rotWithShape="1">
            <a:blip r:embed="rId4">
              <a:alphaModFix/>
            </a:blip>
            <a:srcRect b="0" l="0" r="38740" t="0"/>
            <a:stretch/>
          </p:blipFill>
          <p:spPr>
            <a:xfrm>
              <a:off x="154325" y="2344800"/>
              <a:ext cx="2906750" cy="643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50000"/>
                </a:srgbClr>
              </a:outerShdw>
            </a:effectLst>
          </p:spPr>
        </p:pic>
        <p:pic>
          <p:nvPicPr>
            <p:cNvPr id="373" name="Google Shape;373;p47"/>
            <p:cNvPicPr preferRelativeResize="0"/>
            <p:nvPr/>
          </p:nvPicPr>
          <p:blipFill rotWithShape="1">
            <a:blip r:embed="rId4">
              <a:alphaModFix/>
            </a:blip>
            <a:srcRect b="22594" l="61779" r="0" t="0"/>
            <a:stretch/>
          </p:blipFill>
          <p:spPr>
            <a:xfrm>
              <a:off x="665949" y="2928050"/>
              <a:ext cx="2122100" cy="5826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374" name="Google Shape;37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475" y="2051025"/>
            <a:ext cx="4429475" cy="25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/>
          <p:nvPr/>
        </p:nvSpPr>
        <p:spPr>
          <a:xfrm>
            <a:off x="3215400" y="0"/>
            <a:ext cx="5928600" cy="1637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48"/>
          <p:cNvSpPr/>
          <p:nvPr/>
        </p:nvSpPr>
        <p:spPr>
          <a:xfrm>
            <a:off x="0" y="0"/>
            <a:ext cx="3215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48"/>
          <p:cNvSpPr txBox="1"/>
          <p:nvPr>
            <p:ph idx="4294967295" type="title"/>
          </p:nvPr>
        </p:nvSpPr>
        <p:spPr>
          <a:xfrm>
            <a:off x="163250" y="814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Lagrange Multipliers</a:t>
            </a:r>
            <a:endParaRPr sz="4000">
              <a:solidFill>
                <a:schemeClr val="lt1"/>
              </a:solidFill>
            </a:endParaRPr>
          </a:p>
        </p:txBody>
      </p:sp>
      <p:grpSp>
        <p:nvGrpSpPr>
          <p:cNvPr id="382" name="Google Shape;382;p48"/>
          <p:cNvGrpSpPr/>
          <p:nvPr/>
        </p:nvGrpSpPr>
        <p:grpSpPr>
          <a:xfrm>
            <a:off x="154325" y="1659000"/>
            <a:ext cx="2906750" cy="1165850"/>
            <a:chOff x="154325" y="2344800"/>
            <a:chExt cx="2906750" cy="1165850"/>
          </a:xfrm>
        </p:grpSpPr>
        <p:pic>
          <p:nvPicPr>
            <p:cNvPr id="383" name="Google Shape;383;p48"/>
            <p:cNvPicPr preferRelativeResize="0"/>
            <p:nvPr/>
          </p:nvPicPr>
          <p:blipFill rotWithShape="1">
            <a:blip r:embed="rId3">
              <a:alphaModFix/>
            </a:blip>
            <a:srcRect b="0" l="0" r="38740" t="0"/>
            <a:stretch/>
          </p:blipFill>
          <p:spPr>
            <a:xfrm>
              <a:off x="154325" y="2344800"/>
              <a:ext cx="2906750" cy="643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50000"/>
                </a:srgbClr>
              </a:outerShdw>
            </a:effectLst>
          </p:spPr>
        </p:pic>
        <p:pic>
          <p:nvPicPr>
            <p:cNvPr id="384" name="Google Shape;384;p48"/>
            <p:cNvPicPr preferRelativeResize="0"/>
            <p:nvPr/>
          </p:nvPicPr>
          <p:blipFill rotWithShape="1">
            <a:blip r:embed="rId3">
              <a:alphaModFix/>
            </a:blip>
            <a:srcRect b="22594" l="61779" r="0" t="0"/>
            <a:stretch/>
          </p:blipFill>
          <p:spPr>
            <a:xfrm>
              <a:off x="665949" y="2928050"/>
              <a:ext cx="2122100" cy="5826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385" name="Google Shape;385;p48"/>
          <p:cNvPicPr preferRelativeResize="0"/>
          <p:nvPr/>
        </p:nvPicPr>
        <p:blipFill rotWithShape="1">
          <a:blip r:embed="rId4">
            <a:alphaModFix/>
          </a:blip>
          <a:srcRect b="60053" l="0" r="62834" t="28906"/>
          <a:stretch/>
        </p:blipFill>
        <p:spPr>
          <a:xfrm>
            <a:off x="3366950" y="496875"/>
            <a:ext cx="2709888" cy="37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8"/>
          <p:cNvPicPr preferRelativeResize="0"/>
          <p:nvPr/>
        </p:nvPicPr>
        <p:blipFill rotWithShape="1">
          <a:blip r:embed="rId4">
            <a:alphaModFix/>
          </a:blip>
          <a:srcRect b="49015" l="37918" r="33830" t="39550"/>
          <a:stretch/>
        </p:blipFill>
        <p:spPr>
          <a:xfrm>
            <a:off x="6152300" y="453600"/>
            <a:ext cx="2217275" cy="4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3750" y="1962838"/>
            <a:ext cx="5261100" cy="5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7375" y="2846475"/>
            <a:ext cx="5547150" cy="633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"/>
          <p:cNvSpPr/>
          <p:nvPr/>
        </p:nvSpPr>
        <p:spPr>
          <a:xfrm>
            <a:off x="3215400" y="0"/>
            <a:ext cx="5928600" cy="1637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49"/>
          <p:cNvSpPr/>
          <p:nvPr/>
        </p:nvSpPr>
        <p:spPr>
          <a:xfrm>
            <a:off x="0" y="0"/>
            <a:ext cx="3215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49"/>
          <p:cNvSpPr txBox="1"/>
          <p:nvPr>
            <p:ph idx="4294967295" type="title"/>
          </p:nvPr>
        </p:nvSpPr>
        <p:spPr>
          <a:xfrm>
            <a:off x="163250" y="814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Lagrange Multipliers</a:t>
            </a:r>
            <a:endParaRPr sz="4000">
              <a:solidFill>
                <a:schemeClr val="lt1"/>
              </a:solidFill>
            </a:endParaRPr>
          </a:p>
        </p:txBody>
      </p:sp>
      <p:grpSp>
        <p:nvGrpSpPr>
          <p:cNvPr id="396" name="Google Shape;396;p49"/>
          <p:cNvGrpSpPr/>
          <p:nvPr/>
        </p:nvGrpSpPr>
        <p:grpSpPr>
          <a:xfrm>
            <a:off x="154325" y="1659000"/>
            <a:ext cx="2906750" cy="1165850"/>
            <a:chOff x="154325" y="2344800"/>
            <a:chExt cx="2906750" cy="1165850"/>
          </a:xfrm>
        </p:grpSpPr>
        <p:pic>
          <p:nvPicPr>
            <p:cNvPr id="397" name="Google Shape;397;p49"/>
            <p:cNvPicPr preferRelativeResize="0"/>
            <p:nvPr/>
          </p:nvPicPr>
          <p:blipFill rotWithShape="1">
            <a:blip r:embed="rId3">
              <a:alphaModFix/>
            </a:blip>
            <a:srcRect b="0" l="0" r="38740" t="0"/>
            <a:stretch/>
          </p:blipFill>
          <p:spPr>
            <a:xfrm>
              <a:off x="154325" y="2344800"/>
              <a:ext cx="2906750" cy="643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50000"/>
                </a:srgbClr>
              </a:outerShdw>
            </a:effectLst>
          </p:spPr>
        </p:pic>
        <p:pic>
          <p:nvPicPr>
            <p:cNvPr id="398" name="Google Shape;398;p49"/>
            <p:cNvPicPr preferRelativeResize="0"/>
            <p:nvPr/>
          </p:nvPicPr>
          <p:blipFill rotWithShape="1">
            <a:blip r:embed="rId3">
              <a:alphaModFix/>
            </a:blip>
            <a:srcRect b="22594" l="61779" r="0" t="0"/>
            <a:stretch/>
          </p:blipFill>
          <p:spPr>
            <a:xfrm>
              <a:off x="665949" y="2928050"/>
              <a:ext cx="2122100" cy="5826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399" name="Google Shape;399;p49"/>
          <p:cNvPicPr preferRelativeResize="0"/>
          <p:nvPr/>
        </p:nvPicPr>
        <p:blipFill rotWithShape="1">
          <a:blip r:embed="rId4">
            <a:alphaModFix/>
          </a:blip>
          <a:srcRect b="20630" l="0" r="0" t="52994"/>
          <a:stretch/>
        </p:blipFill>
        <p:spPr>
          <a:xfrm>
            <a:off x="3308050" y="458502"/>
            <a:ext cx="5743276" cy="70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6375" y="1757975"/>
            <a:ext cx="28003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0387" y="2688837"/>
            <a:ext cx="2762877" cy="3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4450" y="2688837"/>
            <a:ext cx="2683350" cy="3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10100" y="3212325"/>
            <a:ext cx="3215400" cy="62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25388" y="3894500"/>
            <a:ext cx="2184825" cy="4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29588" y="4587050"/>
            <a:ext cx="1466085" cy="4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80375" y="4358150"/>
            <a:ext cx="1242300" cy="301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0"/>
          <p:cNvSpPr/>
          <p:nvPr/>
        </p:nvSpPr>
        <p:spPr>
          <a:xfrm>
            <a:off x="0" y="0"/>
            <a:ext cx="3215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50"/>
          <p:cNvSpPr txBox="1"/>
          <p:nvPr>
            <p:ph idx="4294967295" type="title"/>
          </p:nvPr>
        </p:nvSpPr>
        <p:spPr>
          <a:xfrm>
            <a:off x="163250" y="814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Spectral Relaxation</a:t>
            </a:r>
            <a:endParaRPr sz="4000">
              <a:solidFill>
                <a:schemeClr val="lt1"/>
              </a:solidFill>
            </a:endParaRPr>
          </a:p>
        </p:txBody>
      </p:sp>
      <p:grpSp>
        <p:nvGrpSpPr>
          <p:cNvPr id="413" name="Google Shape;413;p50"/>
          <p:cNvGrpSpPr/>
          <p:nvPr/>
        </p:nvGrpSpPr>
        <p:grpSpPr>
          <a:xfrm>
            <a:off x="154325" y="1659000"/>
            <a:ext cx="2906750" cy="1165850"/>
            <a:chOff x="154325" y="2344800"/>
            <a:chExt cx="2906750" cy="1165850"/>
          </a:xfrm>
        </p:grpSpPr>
        <p:pic>
          <p:nvPicPr>
            <p:cNvPr id="414" name="Google Shape;414;p50"/>
            <p:cNvPicPr preferRelativeResize="0"/>
            <p:nvPr/>
          </p:nvPicPr>
          <p:blipFill rotWithShape="1">
            <a:blip r:embed="rId3">
              <a:alphaModFix/>
            </a:blip>
            <a:srcRect b="0" l="0" r="38740" t="0"/>
            <a:stretch/>
          </p:blipFill>
          <p:spPr>
            <a:xfrm>
              <a:off x="154325" y="2344800"/>
              <a:ext cx="2906750" cy="643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50000"/>
                </a:srgbClr>
              </a:outerShdw>
            </a:effectLst>
          </p:spPr>
        </p:pic>
        <p:pic>
          <p:nvPicPr>
            <p:cNvPr id="415" name="Google Shape;415;p50"/>
            <p:cNvPicPr preferRelativeResize="0"/>
            <p:nvPr/>
          </p:nvPicPr>
          <p:blipFill rotWithShape="1">
            <a:blip r:embed="rId3">
              <a:alphaModFix/>
            </a:blip>
            <a:srcRect b="22594" l="61779" r="0" t="0"/>
            <a:stretch/>
          </p:blipFill>
          <p:spPr>
            <a:xfrm>
              <a:off x="665949" y="2928050"/>
              <a:ext cx="2122100" cy="5826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16" name="Google Shape;416;p50"/>
          <p:cNvSpPr txBox="1"/>
          <p:nvPr/>
        </p:nvSpPr>
        <p:spPr>
          <a:xfrm>
            <a:off x="3292713" y="1345250"/>
            <a:ext cx="59166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can solve using spectral decomposition!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988" y="3294950"/>
            <a:ext cx="1864326" cy="5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4738" y="2542250"/>
            <a:ext cx="1708749" cy="31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6871" y="2446675"/>
            <a:ext cx="1970416" cy="3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0"/>
          <p:cNvSpPr txBox="1"/>
          <p:nvPr/>
        </p:nvSpPr>
        <p:spPr>
          <a:xfrm>
            <a:off x="7638800" y="2442075"/>
            <a:ext cx="233400" cy="44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Alegreya"/>
                <a:ea typeface="Alegreya"/>
                <a:cs typeface="Alegreya"/>
                <a:sym typeface="Alegreya"/>
              </a:rPr>
              <a:t>I</a:t>
            </a:r>
            <a:endParaRPr b="1" sz="1900"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421" name="Google Shape;42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7003" y="328424"/>
            <a:ext cx="5336320" cy="5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Continuous solution          Discrete solution</a:t>
            </a:r>
            <a:endParaRPr sz="3100"/>
          </a:p>
        </p:txBody>
      </p:sp>
      <p:cxnSp>
        <p:nvCxnSpPr>
          <p:cNvPr id="427" name="Google Shape;427;p51"/>
          <p:cNvCxnSpPr/>
          <p:nvPr/>
        </p:nvCxnSpPr>
        <p:spPr>
          <a:xfrm>
            <a:off x="4572000" y="876000"/>
            <a:ext cx="527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28" name="Google Shape;428;p51"/>
          <p:cNvSpPr txBox="1"/>
          <p:nvPr/>
        </p:nvSpPr>
        <p:spPr>
          <a:xfrm>
            <a:off x="592350" y="1574675"/>
            <a:ext cx="78627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Laplacian matrix encodes the differences in node connections across the graph.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9" name="Google Shape;4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850" y="2571751"/>
            <a:ext cx="1864325" cy="45197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1"/>
          <p:cNvSpPr txBox="1"/>
          <p:nvPr/>
        </p:nvSpPr>
        <p:spPr>
          <a:xfrm>
            <a:off x="640675" y="3273850"/>
            <a:ext cx="78627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happens when we multiply the Laplacian with a node v?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3706500" cy="31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Graph Datasets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Social Networks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CryptoCurrency Transactions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644675" y="500925"/>
            <a:ext cx="4499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Vertices </a:t>
            </a:r>
            <a:r>
              <a:rPr lang="en" sz="2000"/>
              <a:t>traders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/>
              <a:t>Edges </a:t>
            </a:r>
            <a:r>
              <a:rPr lang="en" sz="2000"/>
              <a:t>transactions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/>
              <a:t>Weights</a:t>
            </a:r>
            <a:r>
              <a:rPr lang="en" sz="2000"/>
              <a:t> transferred amount</a:t>
            </a:r>
            <a:endParaRPr sz="20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025" y="2114700"/>
            <a:ext cx="2630159" cy="2859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Continuous solution          Discrete solution</a:t>
            </a:r>
            <a:endParaRPr sz="3100"/>
          </a:p>
        </p:txBody>
      </p:sp>
      <p:cxnSp>
        <p:nvCxnSpPr>
          <p:cNvPr id="436" name="Google Shape;436;p52"/>
          <p:cNvCxnSpPr/>
          <p:nvPr/>
        </p:nvCxnSpPr>
        <p:spPr>
          <a:xfrm>
            <a:off x="4572000" y="876000"/>
            <a:ext cx="527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37" name="Google Shape;4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75" y="1461175"/>
            <a:ext cx="3860151" cy="34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125" y="1461175"/>
            <a:ext cx="1877800" cy="16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5425" y="1515650"/>
            <a:ext cx="1790775" cy="15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1" y="3203425"/>
            <a:ext cx="3596507" cy="17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Continuous solution          Discrete solution</a:t>
            </a:r>
            <a:endParaRPr sz="3100"/>
          </a:p>
        </p:txBody>
      </p:sp>
      <p:cxnSp>
        <p:nvCxnSpPr>
          <p:cNvPr id="446" name="Google Shape;446;p53"/>
          <p:cNvCxnSpPr/>
          <p:nvPr/>
        </p:nvCxnSpPr>
        <p:spPr>
          <a:xfrm>
            <a:off x="4572000" y="876000"/>
            <a:ext cx="527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47" name="Google Shape;4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75" y="1461175"/>
            <a:ext cx="3860151" cy="34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6750" y="1461172"/>
            <a:ext cx="952500" cy="1476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5073" y="3163448"/>
            <a:ext cx="4615853" cy="1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Continuous solution          Discrete solution</a:t>
            </a:r>
            <a:endParaRPr sz="3100"/>
          </a:p>
        </p:txBody>
      </p:sp>
      <p:cxnSp>
        <p:nvCxnSpPr>
          <p:cNvPr id="455" name="Google Shape;455;p54"/>
          <p:cNvCxnSpPr/>
          <p:nvPr/>
        </p:nvCxnSpPr>
        <p:spPr>
          <a:xfrm>
            <a:off x="4572000" y="876000"/>
            <a:ext cx="527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56" name="Google Shape;4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100" y="1344750"/>
            <a:ext cx="3817996" cy="379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54"/>
          <p:cNvCxnSpPr/>
          <p:nvPr/>
        </p:nvCxnSpPr>
        <p:spPr>
          <a:xfrm>
            <a:off x="2237525" y="2903750"/>
            <a:ext cx="4198200" cy="896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54"/>
          <p:cNvCxnSpPr/>
          <p:nvPr/>
        </p:nvCxnSpPr>
        <p:spPr>
          <a:xfrm>
            <a:off x="4975000" y="1577975"/>
            <a:ext cx="896100" cy="3240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4"/>
          <p:cNvCxnSpPr/>
          <p:nvPr/>
        </p:nvCxnSpPr>
        <p:spPr>
          <a:xfrm>
            <a:off x="3182750" y="1872600"/>
            <a:ext cx="503400" cy="748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4"/>
          <p:cNvCxnSpPr/>
          <p:nvPr/>
        </p:nvCxnSpPr>
        <p:spPr>
          <a:xfrm>
            <a:off x="3735150" y="4180425"/>
            <a:ext cx="1227600" cy="83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Continuous</a:t>
            </a:r>
            <a:r>
              <a:rPr lang="en" sz="3100"/>
              <a:t> solution          Discrete solution</a:t>
            </a:r>
            <a:endParaRPr sz="3100"/>
          </a:p>
        </p:txBody>
      </p:sp>
      <p:cxnSp>
        <p:nvCxnSpPr>
          <p:cNvPr id="466" name="Google Shape;466;p55"/>
          <p:cNvCxnSpPr/>
          <p:nvPr/>
        </p:nvCxnSpPr>
        <p:spPr>
          <a:xfrm>
            <a:off x="4572000" y="876000"/>
            <a:ext cx="527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67" name="Google Shape;467;p55"/>
          <p:cNvSpPr txBox="1"/>
          <p:nvPr/>
        </p:nvSpPr>
        <p:spPr>
          <a:xfrm>
            <a:off x="592350" y="1574675"/>
            <a:ext cx="78627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eigenvectors</a:t>
            </a: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           capture the structure of the graph.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8" name="Google Shape;4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475" y="1637925"/>
            <a:ext cx="479550" cy="4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5"/>
          <p:cNvSpPr txBox="1"/>
          <p:nvPr/>
        </p:nvSpPr>
        <p:spPr>
          <a:xfrm>
            <a:off x="592350" y="2048975"/>
            <a:ext cx="8126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Their </a:t>
            </a: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corresponding</a:t>
            </a: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eigenvalues</a:t>
            </a: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represent the variance.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Strongly connected nodes will have similar coordinates.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Taking the top k-1 </a:t>
            </a: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eigenvectors</a:t>
            </a: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gives us n nodes with k-1 features.</a:t>
            </a:r>
            <a:endParaRPr/>
          </a:p>
        </p:txBody>
      </p:sp>
      <p:sp>
        <p:nvSpPr>
          <p:cNvPr id="470" name="Google Shape;470;p55"/>
          <p:cNvSpPr txBox="1"/>
          <p:nvPr/>
        </p:nvSpPr>
        <p:spPr>
          <a:xfrm>
            <a:off x="2278750" y="3700450"/>
            <a:ext cx="4279200" cy="12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Use k-means!</a:t>
            </a:r>
            <a:endParaRPr b="1" sz="5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6"/>
          <p:cNvSpPr txBox="1"/>
          <p:nvPr>
            <p:ph type="title"/>
          </p:nvPr>
        </p:nvSpPr>
        <p:spPr>
          <a:xfrm>
            <a:off x="1073750" y="2507575"/>
            <a:ext cx="70821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Algorithm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/>
          <p:nvPr/>
        </p:nvSpPr>
        <p:spPr>
          <a:xfrm>
            <a:off x="0" y="0"/>
            <a:ext cx="23529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57"/>
          <p:cNvSpPr txBox="1"/>
          <p:nvPr>
            <p:ph idx="4294967295" type="title"/>
          </p:nvPr>
        </p:nvSpPr>
        <p:spPr>
          <a:xfrm>
            <a:off x="87050" y="81425"/>
            <a:ext cx="2265900" cy="9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l²-norm</a:t>
            </a:r>
            <a:endParaRPr sz="3500">
              <a:solidFill>
                <a:schemeClr val="lt1"/>
              </a:solidFill>
            </a:endParaRPr>
          </a:p>
        </p:txBody>
      </p:sp>
      <p:pic>
        <p:nvPicPr>
          <p:cNvPr id="482" name="Google Shape;4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875" y="247275"/>
            <a:ext cx="2006175" cy="10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665" y="1430425"/>
            <a:ext cx="3721875" cy="7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150" y="2667325"/>
            <a:ext cx="1247450" cy="13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6846" y="2667325"/>
            <a:ext cx="2079779" cy="1324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p57"/>
          <p:cNvCxnSpPr/>
          <p:nvPr/>
        </p:nvCxnSpPr>
        <p:spPr>
          <a:xfrm>
            <a:off x="5135246" y="3345238"/>
            <a:ext cx="895800" cy="10800"/>
          </a:xfrm>
          <a:prstGeom prst="straightConnector1">
            <a:avLst/>
          </a:prstGeom>
          <a:noFill/>
          <a:ln cap="flat" cmpd="sng" w="76200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8"/>
          <p:cNvSpPr/>
          <p:nvPr/>
        </p:nvSpPr>
        <p:spPr>
          <a:xfrm>
            <a:off x="0" y="0"/>
            <a:ext cx="23529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58"/>
          <p:cNvSpPr txBox="1"/>
          <p:nvPr>
            <p:ph idx="4294967295" type="title"/>
          </p:nvPr>
        </p:nvSpPr>
        <p:spPr>
          <a:xfrm>
            <a:off x="87050" y="81425"/>
            <a:ext cx="2265900" cy="9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Algorithm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493" name="Google Shape;493;p58"/>
          <p:cNvPicPr preferRelativeResize="0"/>
          <p:nvPr/>
        </p:nvPicPr>
        <p:blipFill rotWithShape="1">
          <a:blip r:embed="rId3">
            <a:alphaModFix/>
          </a:blip>
          <a:srcRect b="0" l="0" r="2190" t="87272"/>
          <a:stretch/>
        </p:blipFill>
        <p:spPr>
          <a:xfrm>
            <a:off x="2352900" y="3637850"/>
            <a:ext cx="6791099" cy="3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8"/>
          <p:cNvPicPr preferRelativeResize="0"/>
          <p:nvPr/>
        </p:nvPicPr>
        <p:blipFill rotWithShape="1">
          <a:blip r:embed="rId3">
            <a:alphaModFix/>
          </a:blip>
          <a:srcRect b="87272" l="0" r="2190" t="0"/>
          <a:stretch/>
        </p:blipFill>
        <p:spPr>
          <a:xfrm>
            <a:off x="2352900" y="985465"/>
            <a:ext cx="6791099" cy="3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8"/>
          <p:cNvPicPr preferRelativeResize="0"/>
          <p:nvPr/>
        </p:nvPicPr>
        <p:blipFill rotWithShape="1">
          <a:blip r:embed="rId3">
            <a:alphaModFix/>
          </a:blip>
          <a:srcRect b="64239" l="0" r="2190" t="12729"/>
          <a:stretch/>
        </p:blipFill>
        <p:spPr>
          <a:xfrm>
            <a:off x="2352900" y="1372297"/>
            <a:ext cx="6791099" cy="6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8"/>
          <p:cNvPicPr preferRelativeResize="0"/>
          <p:nvPr/>
        </p:nvPicPr>
        <p:blipFill rotWithShape="1">
          <a:blip r:embed="rId3">
            <a:alphaModFix/>
          </a:blip>
          <a:srcRect b="13292" l="0" r="2190" t="35760"/>
          <a:stretch/>
        </p:blipFill>
        <p:spPr>
          <a:xfrm>
            <a:off x="2352900" y="2072250"/>
            <a:ext cx="6791099" cy="154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8"/>
          <p:cNvSpPr/>
          <p:nvPr/>
        </p:nvSpPr>
        <p:spPr>
          <a:xfrm>
            <a:off x="3317775" y="1737575"/>
            <a:ext cx="515700" cy="245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/>
          <p:nvPr/>
        </p:nvSpPr>
        <p:spPr>
          <a:xfrm>
            <a:off x="0" y="0"/>
            <a:ext cx="23529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59"/>
          <p:cNvSpPr txBox="1"/>
          <p:nvPr>
            <p:ph idx="4294967295" type="title"/>
          </p:nvPr>
        </p:nvSpPr>
        <p:spPr>
          <a:xfrm>
            <a:off x="87050" y="81425"/>
            <a:ext cx="2265900" cy="9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Time Complexity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504" name="Google Shape;504;p59"/>
          <p:cNvSpPr txBox="1"/>
          <p:nvPr/>
        </p:nvSpPr>
        <p:spPr>
          <a:xfrm>
            <a:off x="3244125" y="411800"/>
            <a:ext cx="50700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K-means: O(ndke)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 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:= points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 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:= dimensions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 := clusters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 := iterations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Elkan’s K-means: O(nke)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59"/>
          <p:cNvSpPr txBox="1"/>
          <p:nvPr/>
        </p:nvSpPr>
        <p:spPr>
          <a:xfrm>
            <a:off x="4520925" y="3677125"/>
            <a:ext cx="25164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O(n K² e)</a:t>
            </a:r>
            <a:endParaRPr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0"/>
          <p:cNvSpPr txBox="1"/>
          <p:nvPr/>
        </p:nvSpPr>
        <p:spPr>
          <a:xfrm>
            <a:off x="985400" y="510000"/>
            <a:ext cx="75372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  <a:endParaRPr b="1" sz="3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Algorithms that uses normalized cut: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M. Newman. Fast algorithm for detecting community structure in networks. Physical Review E, 69, 066133 (2004).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J. Shi and J. Malik. Normalized cuts and image segmentation. In IEEE Transactions on Pattern Analysis and Machine Intelligence, 22 (2000), pp. 888-905.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S. White and P. Smyth. Algorithms for discovering relative importance in graphs. In Proceedings of Ninth ACM SIGKDD International Conference on Knowledge Discovery and Data Mining, 2003, pp. 266-275.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Comparison algorithm and empirical results: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A. Ng, M. Jordan, and Y. Weiss. On spectral clustering: analysis and an algorithm. In Advances in Neural Information Processing Systems 14, 2002, pp. 849-856.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Elkan’s k-means: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C. Elkan. Using the triangle inequality to accelerate kMeans. In Proceedings of the Twentieth International Conference on Machine Learning, 2003, pp. 147-153.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25" y="500925"/>
            <a:ext cx="3706500" cy="31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Graph Datasets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Social Networks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CryptoCurrency Transactions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Web Graph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644675" y="500925"/>
            <a:ext cx="4499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Vertices </a:t>
            </a:r>
            <a:r>
              <a:rPr lang="en" sz="2000"/>
              <a:t>websites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/>
              <a:t>Edges </a:t>
            </a:r>
            <a:r>
              <a:rPr lang="en" sz="2000"/>
              <a:t>links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/>
              <a:t>Weights</a:t>
            </a:r>
            <a:r>
              <a:rPr lang="en" sz="2000"/>
              <a:t> amount of links</a:t>
            </a:r>
            <a:endParaRPr sz="20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448" y="2270549"/>
            <a:ext cx="3706500" cy="2629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25" y="500925"/>
            <a:ext cx="37065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Graph Datasets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Social Networks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CryptoCurrency Transactions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Web Graph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      Any dataset!</a:t>
            </a:r>
            <a:endParaRPr b="1" sz="3100"/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49997" l="0" r="0" t="2857"/>
          <a:stretch/>
        </p:blipFill>
        <p:spPr>
          <a:xfrm>
            <a:off x="4923575" y="290575"/>
            <a:ext cx="3213201" cy="22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0" t="52854"/>
          <a:stretch/>
        </p:blipFill>
        <p:spPr>
          <a:xfrm>
            <a:off x="4923575" y="2777500"/>
            <a:ext cx="3213201" cy="22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25" y="500925"/>
            <a:ext cx="37065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Graph Datasets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can convert any data to a graph.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106" name="Google Shape;106;p19"/>
          <p:cNvSpPr txBox="1"/>
          <p:nvPr/>
        </p:nvSpPr>
        <p:spPr>
          <a:xfrm>
            <a:off x="4833475" y="507300"/>
            <a:ext cx="37767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 how does it work?</a:t>
            </a:r>
            <a:endParaRPr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Construct an </a:t>
            </a: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adjacency</a:t>
            </a: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matrix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Convert to similarity matrix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25" y="500925"/>
            <a:ext cx="37065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Graph Datasets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can convert any data to a graph.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112" name="Google Shape;112;p20"/>
          <p:cNvSpPr txBox="1"/>
          <p:nvPr/>
        </p:nvSpPr>
        <p:spPr>
          <a:xfrm>
            <a:off x="5290675" y="55850"/>
            <a:ext cx="37767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Fully connected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175" y="2466650"/>
            <a:ext cx="27813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 rotWithShape="1">
          <a:blip r:embed="rId4">
            <a:alphaModFix/>
          </a:blip>
          <a:srcRect b="49997" l="0" r="0" t="2857"/>
          <a:stretch/>
        </p:blipFill>
        <p:spPr>
          <a:xfrm>
            <a:off x="5591825" y="699850"/>
            <a:ext cx="2260000" cy="160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 rotWithShape="1">
          <a:blip r:embed="rId4">
            <a:alphaModFix/>
          </a:blip>
          <a:srcRect b="0" l="0" r="0" t="52854"/>
          <a:stretch/>
        </p:blipFill>
        <p:spPr>
          <a:xfrm>
            <a:off x="5591825" y="3390989"/>
            <a:ext cx="2260000" cy="1604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25" y="500925"/>
            <a:ext cx="37065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Graph Datasets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can convert any data to a graph.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121" name="Google Shape;121;p21"/>
          <p:cNvSpPr txBox="1"/>
          <p:nvPr/>
        </p:nvSpPr>
        <p:spPr>
          <a:xfrm>
            <a:off x="4909675" y="55850"/>
            <a:ext cx="37767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Epsilon Neighbourhood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925" y="3556175"/>
            <a:ext cx="3210200" cy="9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9188" y="994975"/>
            <a:ext cx="2097675" cy="20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